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tJ8lu6kzkqjqjgM8yu1nRBYI1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-102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33818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914400" y="685800"/>
            <a:ext cx="7010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THƯỜNG THỨC MĨ THUẬT</a:t>
            </a:r>
            <a:endParaRPr sz="3200" b="1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716279" y="1813559"/>
            <a:ext cx="7924800" cy="334732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FF0000"/>
                </a:solidFill>
                <a:latin typeface="Calibri"/>
              </a:rPr>
              <a:t>MỘT SỐ CÔNG TRÌNH TIÊU BIỂU </a:t>
            </a:r>
            <a:br>
              <a:rPr b="1" i="0" dirty="0">
                <a:ln>
                  <a:noFill/>
                </a:ln>
                <a:solidFill>
                  <a:srgbClr val="FF0000"/>
                </a:solidFill>
                <a:latin typeface="Calibri"/>
              </a:rPr>
            </a:br>
            <a:r>
              <a:rPr b="1" i="0" dirty="0">
                <a:ln>
                  <a:noFill/>
                </a:ln>
                <a:solidFill>
                  <a:srgbClr val="FF0000"/>
                </a:solidFill>
                <a:latin typeface="Calibri"/>
              </a:rPr>
              <a:t>CỦA MĨ THUẬT THỜI TRẦN</a:t>
            </a:r>
            <a:br>
              <a:rPr b="1" i="0" dirty="0">
                <a:ln>
                  <a:noFill/>
                </a:ln>
                <a:solidFill>
                  <a:srgbClr val="FF0000"/>
                </a:solidFill>
                <a:latin typeface="Calibri"/>
              </a:rPr>
            </a:br>
            <a:r>
              <a:rPr b="1" i="0" dirty="0">
                <a:ln>
                  <a:noFill/>
                </a:ln>
                <a:solidFill>
                  <a:srgbClr val="FF0000"/>
                </a:solidFill>
                <a:latin typeface="Calibri"/>
              </a:rPr>
              <a:t>(1226-1400)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0" y="1"/>
            <a:ext cx="9144000" cy="3047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TTMT – MỘT SỐ CÔNG TRÌNH TIÊU BIỂU CỦA THUẬT THỜI TRẦN</a:t>
            </a:r>
            <a:endParaRPr sz="2000" b="1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0" y="304800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AutoNum type="romanUcPeriod"/>
            </a:pPr>
            <a:r>
              <a:rPr lang="en-US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 trúc.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AutoNum type="arabicPeriod"/>
            </a:pPr>
            <a:r>
              <a:rPr lang="en-US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Tháp Bình Sơn (Vĩnh Phúc).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Công trình kiến trúc bằng đất nung, hiện còn 11 tầng, cao hơn 15m.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Tháp mặt bằng vuông, kỹ thuật xây dựng khéo léo.</a:t>
            </a:r>
            <a:endParaRPr/>
          </a:p>
        </p:txBody>
      </p:sp>
      <p:pic>
        <p:nvPicPr>
          <p:cNvPr id="110" name="Google Shape;110;p2" descr="Xót xa ngôi chùa tháp cao nhất Việt Nam thành 'chùa hoang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8073" y="1905000"/>
            <a:ext cx="36576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 descr="Xót xa ngôi chùa tháp cao nhất Việt Nam thành 'chùa hoang'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1905000"/>
            <a:ext cx="4762500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/>
          <p:nvPr/>
        </p:nvSpPr>
        <p:spPr>
          <a:xfrm>
            <a:off x="5438072" y="1905000"/>
            <a:ext cx="36575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Thân tháp cấu trúc bằng hai lớp gạch: gạch khẩu, gạch ốp.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" descr="http://res.vtc.vn/media/vtcnews/2012/05/13/DSC0123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4748213"/>
            <a:ext cx="3198901" cy="203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http://res.vtc.vn/media/vtcnews/2012/05/13/DSC0122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0400" y="4751832"/>
            <a:ext cx="3077929" cy="2029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/>
        </p:nvSpPr>
        <p:spPr>
          <a:xfrm>
            <a:off x="0" y="304800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Chạm khắc trang trí hoa văn công phu.</a:t>
            </a:r>
            <a:endParaRPr/>
          </a:p>
        </p:txBody>
      </p:sp>
      <p:pic>
        <p:nvPicPr>
          <p:cNvPr id="120" name="Google Shape;120;p3" descr="Xót xa ngôi chùa tháp cao nhất Việt Nam thành 'chùa hoang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762000"/>
            <a:ext cx="4762500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 descr="Xót xa ngôi chùa tháp cao nhất Việt Nam thành 'chùa hoang'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923" y="762000"/>
            <a:ext cx="4762500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 descr="http://res.vtc.vn/media/vtcnews/2012/05/13/ro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9200" y="3526973"/>
            <a:ext cx="4000500" cy="265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 descr="http://res.vtc.vn/media/vtcnews/2012/05/13/DSC01226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5527" y="3128439"/>
            <a:ext cx="4825277" cy="305601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/>
          <p:nvPr/>
        </p:nvSpPr>
        <p:spPr>
          <a:xfrm>
            <a:off x="2570490" y="6285154"/>
            <a:ext cx="40030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Họa tiết trên gạch được thiết kế tinh vi</a:t>
            </a: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2. Khu Lăng mộ An Sinh (Quảng Ninh).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Là khu lăng mộ các vua Trần.</a:t>
            </a:r>
            <a:endParaRPr/>
          </a:p>
        </p:txBody>
      </p:sp>
      <p:pic>
        <p:nvPicPr>
          <p:cNvPr id="130" name="Google Shape;130;p4" descr="Đền An Sinh và Khu lăng mộ nhà Trần"/>
          <p:cNvPicPr preferRelativeResize="0"/>
          <p:nvPr/>
        </p:nvPicPr>
        <p:blipFill rotWithShape="1">
          <a:blip r:embed="rId3">
            <a:alphaModFix/>
          </a:blip>
          <a:srcRect t="19445"/>
          <a:stretch/>
        </p:blipFill>
        <p:spPr>
          <a:xfrm>
            <a:off x="304800" y="1216461"/>
            <a:ext cx="4136804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57873" y="6183868"/>
            <a:ext cx="41368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Đền An Sinh và Khu lăng mộ Thái Lăng</a:t>
            </a:r>
            <a:endParaRPr sz="18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4" descr="http://phatgiao.org.vn/Images/Contents/anhminh/20131011/14-ngoi-ong-sen.jpg"/>
          <p:cNvPicPr preferRelativeResize="0"/>
          <p:nvPr/>
        </p:nvPicPr>
        <p:blipFill rotWithShape="1">
          <a:blip r:embed="rId4">
            <a:alphaModFix/>
          </a:blip>
          <a:srcRect t="11414" b="4883"/>
          <a:stretch/>
        </p:blipFill>
        <p:spPr>
          <a:xfrm>
            <a:off x="5334000" y="311474"/>
            <a:ext cx="2893395" cy="3483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http://phatgiao.org.vn/Images/Contents/anhminh/20131128/Ban-ve-phac-dung-kt-Thai-Lang.jpg"/>
          <p:cNvPicPr preferRelativeResize="0"/>
          <p:nvPr/>
        </p:nvPicPr>
        <p:blipFill rotWithShape="1">
          <a:blip r:embed="rId5">
            <a:alphaModFix/>
          </a:blip>
          <a:srcRect t="6146" b="11882"/>
          <a:stretch/>
        </p:blipFill>
        <p:spPr>
          <a:xfrm>
            <a:off x="304800" y="3048000"/>
            <a:ext cx="4136804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/>
          <p:nvPr/>
        </p:nvSpPr>
        <p:spPr>
          <a:xfrm>
            <a:off x="4194677" y="6026474"/>
            <a:ext cx="50527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Ngói ống men xanh lục </a:t>
            </a:r>
            <a:r>
              <a:rPr lang="en-US" sz="1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</a:t>
            </a: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Tượng linh thứ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trang trí lợp mái tháp tìm thấy tại Thái lăng</a:t>
            </a: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 descr="http://phatgiao.org.vn/Images/Contents/anhminh/20131128/tuong-linh-thuu.jpg"/>
          <p:cNvPicPr preferRelativeResize="0"/>
          <p:nvPr/>
        </p:nvPicPr>
        <p:blipFill rotWithShape="1">
          <a:blip r:embed="rId6">
            <a:alphaModFix/>
          </a:blip>
          <a:srcRect l="8383" t="6220" r="12508" b="6705"/>
          <a:stretch/>
        </p:blipFill>
        <p:spPr>
          <a:xfrm>
            <a:off x="5105400" y="3892874"/>
            <a:ext cx="3352800" cy="213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/>
        </p:nvSpPr>
        <p:spPr>
          <a:xfrm>
            <a:off x="0" y="304800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Cụm công trình kiến trúc có quy mô lớn.</a:t>
            </a:r>
            <a:endParaRPr/>
          </a:p>
        </p:txBody>
      </p:sp>
      <p:pic>
        <p:nvPicPr>
          <p:cNvPr id="141" name="Google Shape;141;p5" descr="http://mw2.google.com/mw-panoramio/photos/medium/679916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371" y="914400"/>
            <a:ext cx="377190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 descr="http://dsvh.gov.vn/Upload/files/DTQGDB_Di%20tich%20nha%20Tran%20tai%20Dong%20Trieu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914400"/>
            <a:ext cx="426720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 descr="http://www.baoquangninh.com.vn/dataimages/201012/original/small_8528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371" y="3251537"/>
            <a:ext cx="3771900" cy="283331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/>
          <p:nvPr/>
        </p:nvSpPr>
        <p:spPr>
          <a:xfrm>
            <a:off x="495300" y="6247485"/>
            <a:ext cx="3771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Lăng vua Trần Hiến Tông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5" descr="http://phatgiao.org.vn/Images/Contents/anhminh/20131011/3-tuong-sau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9600" y="3210868"/>
            <a:ext cx="4267200" cy="288036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4648200" y="6192193"/>
            <a:ext cx="426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chỉ Thái Lăng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/>
        </p:nvSpPr>
        <p:spPr>
          <a:xfrm>
            <a:off x="0" y="304800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II. Điêu khắc.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1. Tượng hổ lăng Trần Thủ Độ (Thái Bình).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Tượng dài 1,41m, rộng 0,64m, cao 0,75m.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Hình khối đơn giản, dứt khoác, chặt chẽ.</a:t>
            </a:r>
            <a:endParaRPr/>
          </a:p>
        </p:txBody>
      </p:sp>
      <p:pic>
        <p:nvPicPr>
          <p:cNvPr id="152" name="Google Shape;152;p6" descr="http://2.bp.blogspot.com/-PahkPJJwnKU/T1mCEhbdeII/AAAAAAAAHus/BaYQ8I_wlPQ/s1600/2.+L%C4%83ng+tr%E1%BA%A7n+th%E1%BB%A7+%C4%91%E1%BB%9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2362200"/>
            <a:ext cx="5934229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 descr="http://d.violet.vn/uploads/resources/249/h31-13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304800"/>
            <a:ext cx="2209800" cy="12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/>
        </p:nvSpPr>
        <p:spPr>
          <a:xfrm>
            <a:off x="0" y="660737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2. Chạm khắc gỗ ở chùa Thái Lạc (Hưng Yên):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Nội dung là cảnh dâng hoa tấu nhạc.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Nghệ thuật tạo khối tròn trên nền hoa văn dày đặt tạo tính thẩm mĩ cao.</a:t>
            </a:r>
            <a:endParaRPr/>
          </a:p>
        </p:txBody>
      </p:sp>
      <p:pic>
        <p:nvPicPr>
          <p:cNvPr id="159" name="Google Shape;159;p7" descr="https://khanhhoathuynga.files.wordpress.com/2010/04/dk-12.jpg?w=500&amp;h=376"/>
          <p:cNvPicPr preferRelativeResize="0"/>
          <p:nvPr/>
        </p:nvPicPr>
        <p:blipFill rotWithShape="1">
          <a:blip r:embed="rId3">
            <a:alphaModFix/>
          </a:blip>
          <a:srcRect l="6398" t="896" r="7199" b="4423"/>
          <a:stretch/>
        </p:blipFill>
        <p:spPr>
          <a:xfrm>
            <a:off x="152400" y="2324099"/>
            <a:ext cx="4114800" cy="339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 descr="https://khanhhoathuynga.files.wordpress.com/2010/04/dk-9.jpg"/>
          <p:cNvPicPr preferRelativeResize="0"/>
          <p:nvPr/>
        </p:nvPicPr>
        <p:blipFill rotWithShape="1">
          <a:blip r:embed="rId4">
            <a:alphaModFix/>
          </a:blip>
          <a:srcRect l="6208" t="4040" r="5515" b="4040"/>
          <a:stretch/>
        </p:blipFill>
        <p:spPr>
          <a:xfrm>
            <a:off x="4267200" y="2324099"/>
            <a:ext cx="4876800" cy="346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8" descr="https://khanhhoathuynga.files.wordpress.com/2010/04/dk-11.jpg"/>
          <p:cNvPicPr preferRelativeResize="0"/>
          <p:nvPr/>
        </p:nvPicPr>
        <p:blipFill rotWithShape="1">
          <a:blip r:embed="rId3">
            <a:alphaModFix/>
          </a:blip>
          <a:srcRect l="2586" t="3763" r="3448" b="3422"/>
          <a:stretch/>
        </p:blipFill>
        <p:spPr>
          <a:xfrm>
            <a:off x="84436" y="381000"/>
            <a:ext cx="8907164" cy="6047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/>
          <p:nvPr/>
        </p:nvSpPr>
        <p:spPr>
          <a:xfrm>
            <a:off x="304800" y="1490008"/>
            <a:ext cx="84582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en-US" sz="2000" b="1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học tập: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Xem lại bài.	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Chuẩn bị tiết 3 bài: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“Mỹ thuật Việt Nam từ cuối thế kỷ XIX đến năm 1954” </a:t>
            </a:r>
            <a:endParaRPr/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Đọc trước nội dung sách giáo khoa trang 82, 83.</a:t>
            </a:r>
            <a:endParaRPr/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Chuẩn bị giấy vẽ, bút chì, tẩy.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124</Words>
  <Application>Microsoft Office PowerPoint</Application>
  <PresentationFormat>On-screen Show (4:3)</PresentationFormat>
  <Paragraphs>32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D.Phuc</dc:creator>
  <cp:lastModifiedBy>Nguyen Ngo</cp:lastModifiedBy>
  <cp:revision>1</cp:revision>
  <dcterms:created xsi:type="dcterms:W3CDTF">2015-12-22T11:20:00Z</dcterms:created>
  <dcterms:modified xsi:type="dcterms:W3CDTF">2021-09-17T15:51:40Z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